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7"/>
  </p:notesMasterIdLst>
  <p:sldIdLst>
    <p:sldId id="256" r:id="rId2"/>
    <p:sldId id="273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1" r:id="rId12"/>
    <p:sldId id="272" r:id="rId13"/>
    <p:sldId id="266" r:id="rId14"/>
    <p:sldId id="267" r:id="rId15"/>
    <p:sldId id="26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D16870-157F-4BEF-96D1-531DBBA0A48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07341B-1ECA-42E5-84B7-AFCD3B1F7EAB}">
      <dgm:prSet/>
      <dgm:spPr>
        <a:ln>
          <a:solidFill>
            <a:schemeClr val="tx1"/>
          </a:solidFill>
        </a:ln>
      </dgm:spPr>
      <dgm:t>
        <a:bodyPr/>
        <a:lstStyle/>
        <a:p>
          <a:r>
            <a:rPr lang="az-Latn-AZ" b="1" dirty="0"/>
            <a:t>  Giriş</a:t>
          </a:r>
          <a:endParaRPr lang="ru-RU" b="1" dirty="0"/>
        </a:p>
      </dgm:t>
    </dgm:pt>
    <dgm:pt modelId="{ECBEBB87-D3D9-4E4E-9A46-8621E7C40237}" type="parTrans" cxnId="{2877307C-9F3B-43C5-A28D-FF811A356DB1}">
      <dgm:prSet/>
      <dgm:spPr/>
      <dgm:t>
        <a:bodyPr/>
        <a:lstStyle/>
        <a:p>
          <a:endParaRPr lang="ru-RU"/>
        </a:p>
      </dgm:t>
    </dgm:pt>
    <dgm:pt modelId="{167F6934-83AD-4643-B159-711A88BA7A93}" type="sibTrans" cxnId="{2877307C-9F3B-43C5-A28D-FF811A356DB1}">
      <dgm:prSet/>
      <dgm:spPr/>
      <dgm:t>
        <a:bodyPr/>
        <a:lstStyle/>
        <a:p>
          <a:endParaRPr lang="ru-RU"/>
        </a:p>
      </dgm:t>
    </dgm:pt>
    <dgm:pt modelId="{5FC40113-D435-4542-89F7-5E1AD6B9DC19}" type="pres">
      <dgm:prSet presAssocID="{17D16870-157F-4BEF-96D1-531DBBA0A481}" presName="linear" presStyleCnt="0">
        <dgm:presLayoutVars>
          <dgm:animLvl val="lvl"/>
          <dgm:resizeHandles val="exact"/>
        </dgm:presLayoutVars>
      </dgm:prSet>
      <dgm:spPr/>
    </dgm:pt>
    <dgm:pt modelId="{4C85428A-4B5F-4FDB-B707-3F7F04EBEC6F}" type="pres">
      <dgm:prSet presAssocID="{F107341B-1ECA-42E5-84B7-AFCD3B1F7EAB}" presName="parentText" presStyleLbl="node1" presStyleIdx="0" presStyleCnt="1" custLinFactX="-25182" custLinFactNeighborX="-100000" custLinFactNeighborY="22001">
        <dgm:presLayoutVars>
          <dgm:chMax val="0"/>
          <dgm:bulletEnabled val="1"/>
        </dgm:presLayoutVars>
      </dgm:prSet>
      <dgm:spPr/>
    </dgm:pt>
  </dgm:ptLst>
  <dgm:cxnLst>
    <dgm:cxn modelId="{9E862967-18DF-4760-A3F3-B449772D99D6}" type="presOf" srcId="{F107341B-1ECA-42E5-84B7-AFCD3B1F7EAB}" destId="{4C85428A-4B5F-4FDB-B707-3F7F04EBEC6F}" srcOrd="0" destOrd="0" presId="urn:microsoft.com/office/officeart/2005/8/layout/vList2"/>
    <dgm:cxn modelId="{2877307C-9F3B-43C5-A28D-FF811A356DB1}" srcId="{17D16870-157F-4BEF-96D1-531DBBA0A481}" destId="{F107341B-1ECA-42E5-84B7-AFCD3B1F7EAB}" srcOrd="0" destOrd="0" parTransId="{ECBEBB87-D3D9-4E4E-9A46-8621E7C40237}" sibTransId="{167F6934-83AD-4643-B159-711A88BA7A93}"/>
    <dgm:cxn modelId="{449ED9EA-880B-4D8E-BC08-EE2BD773BC2C}" type="presOf" srcId="{17D16870-157F-4BEF-96D1-531DBBA0A481}" destId="{5FC40113-D435-4542-89F7-5E1AD6B9DC19}" srcOrd="0" destOrd="0" presId="urn:microsoft.com/office/officeart/2005/8/layout/vList2"/>
    <dgm:cxn modelId="{E5116595-42AE-43E9-B1FE-1FDB079DD1F2}" type="presParOf" srcId="{5FC40113-D435-4542-89F7-5E1AD6B9DC19}" destId="{4C85428A-4B5F-4FDB-B707-3F7F04EBEC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F21399-CD41-4425-8790-804B7B6CAF9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34DD293-3BA8-478A-A853-370483AB8625}">
      <dgm:prSet/>
      <dgm:spPr>
        <a:ln>
          <a:solidFill>
            <a:schemeClr val="tx1"/>
          </a:solidFill>
        </a:ln>
      </dgm:spPr>
      <dgm:t>
        <a:bodyPr/>
        <a:lstStyle/>
        <a:p>
          <a:r>
            <a:rPr lang="az-Latn-AZ" b="1" dirty="0"/>
            <a:t>     Klinik hal</a:t>
          </a:r>
          <a:endParaRPr lang="ru-RU" dirty="0"/>
        </a:p>
      </dgm:t>
    </dgm:pt>
    <dgm:pt modelId="{4A1E9EE4-1B7F-4193-BEDB-7BCF35BA297C}" type="parTrans" cxnId="{2F9C9CAF-1993-424D-94E2-A252245FE1D7}">
      <dgm:prSet/>
      <dgm:spPr/>
      <dgm:t>
        <a:bodyPr/>
        <a:lstStyle/>
        <a:p>
          <a:endParaRPr lang="ru-RU"/>
        </a:p>
      </dgm:t>
    </dgm:pt>
    <dgm:pt modelId="{436C4DEB-6068-4747-A78A-2D4C613CBD5A}" type="sibTrans" cxnId="{2F9C9CAF-1993-424D-94E2-A252245FE1D7}">
      <dgm:prSet/>
      <dgm:spPr/>
      <dgm:t>
        <a:bodyPr/>
        <a:lstStyle/>
        <a:p>
          <a:endParaRPr lang="ru-RU"/>
        </a:p>
      </dgm:t>
    </dgm:pt>
    <dgm:pt modelId="{0B4484C7-28DE-4E92-AABB-B5DE3559A9EB}" type="pres">
      <dgm:prSet presAssocID="{0BF21399-CD41-4425-8790-804B7B6CAF95}" presName="linear" presStyleCnt="0">
        <dgm:presLayoutVars>
          <dgm:animLvl val="lvl"/>
          <dgm:resizeHandles val="exact"/>
        </dgm:presLayoutVars>
      </dgm:prSet>
      <dgm:spPr/>
    </dgm:pt>
    <dgm:pt modelId="{8DB8AFEC-1356-4771-BCC2-2586E1C04354}" type="pres">
      <dgm:prSet presAssocID="{334DD293-3BA8-478A-A853-370483AB8625}" presName="parentText" presStyleLbl="node1" presStyleIdx="0" presStyleCnt="1" custLinFactNeighborX="-72064" custLinFactNeighborY="39457">
        <dgm:presLayoutVars>
          <dgm:chMax val="0"/>
          <dgm:bulletEnabled val="1"/>
        </dgm:presLayoutVars>
      </dgm:prSet>
      <dgm:spPr/>
    </dgm:pt>
  </dgm:ptLst>
  <dgm:cxnLst>
    <dgm:cxn modelId="{3B63FC9A-BA3C-428D-AF1F-BD9D2B6057C3}" type="presOf" srcId="{334DD293-3BA8-478A-A853-370483AB8625}" destId="{8DB8AFEC-1356-4771-BCC2-2586E1C04354}" srcOrd="0" destOrd="0" presId="urn:microsoft.com/office/officeart/2005/8/layout/vList2"/>
    <dgm:cxn modelId="{2F9C9CAF-1993-424D-94E2-A252245FE1D7}" srcId="{0BF21399-CD41-4425-8790-804B7B6CAF95}" destId="{334DD293-3BA8-478A-A853-370483AB8625}" srcOrd="0" destOrd="0" parTransId="{4A1E9EE4-1B7F-4193-BEDB-7BCF35BA297C}" sibTransId="{436C4DEB-6068-4747-A78A-2D4C613CBD5A}"/>
    <dgm:cxn modelId="{B516FAE3-7D0B-47CA-B11B-7CC952396D29}" type="presOf" srcId="{0BF21399-CD41-4425-8790-804B7B6CAF95}" destId="{0B4484C7-28DE-4E92-AABB-B5DE3559A9EB}" srcOrd="0" destOrd="0" presId="urn:microsoft.com/office/officeart/2005/8/layout/vList2"/>
    <dgm:cxn modelId="{94E0E965-2470-4379-8BED-5DE40D7417FA}" type="presParOf" srcId="{0B4484C7-28DE-4E92-AABB-B5DE3559A9EB}" destId="{8DB8AFEC-1356-4771-BCC2-2586E1C0435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D512A6E-5052-4DCE-B2A6-532E7A93F4E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9C1D00C-A415-4E10-9B6E-4CA5A52E2C28}">
      <dgm:prSet/>
      <dgm:spPr>
        <a:ln>
          <a:solidFill>
            <a:schemeClr val="tx1"/>
          </a:solidFill>
        </a:ln>
      </dgm:spPr>
      <dgm:t>
        <a:bodyPr/>
        <a:lstStyle/>
        <a:p>
          <a:r>
            <a:rPr lang="az-Latn-AZ" dirty="0"/>
            <a:t>Kardiopulmonar resusitasiya</a:t>
          </a:r>
          <a:endParaRPr lang="ru-RU" dirty="0"/>
        </a:p>
      </dgm:t>
    </dgm:pt>
    <dgm:pt modelId="{E1D4EEDF-37FD-4B52-96AF-5D6C88FCC86F}" type="parTrans" cxnId="{284F1105-03D3-4EE0-BB27-6B31E0F63229}">
      <dgm:prSet/>
      <dgm:spPr/>
      <dgm:t>
        <a:bodyPr/>
        <a:lstStyle/>
        <a:p>
          <a:endParaRPr lang="ru-RU"/>
        </a:p>
      </dgm:t>
    </dgm:pt>
    <dgm:pt modelId="{12EC9D6B-0A7D-4ECB-B3AC-406ED927968A}" type="sibTrans" cxnId="{284F1105-03D3-4EE0-BB27-6B31E0F63229}">
      <dgm:prSet/>
      <dgm:spPr/>
      <dgm:t>
        <a:bodyPr/>
        <a:lstStyle/>
        <a:p>
          <a:endParaRPr lang="ru-RU"/>
        </a:p>
      </dgm:t>
    </dgm:pt>
    <dgm:pt modelId="{23840566-80ED-4032-95EC-89BCEA68C005}" type="pres">
      <dgm:prSet presAssocID="{5D512A6E-5052-4DCE-B2A6-532E7A93F4EE}" presName="linear" presStyleCnt="0">
        <dgm:presLayoutVars>
          <dgm:animLvl val="lvl"/>
          <dgm:resizeHandles val="exact"/>
        </dgm:presLayoutVars>
      </dgm:prSet>
      <dgm:spPr/>
    </dgm:pt>
    <dgm:pt modelId="{41914316-76BA-40B0-96FB-596CB23C9FFD}" type="pres">
      <dgm:prSet presAssocID="{49C1D00C-A415-4E10-9B6E-4CA5A52E2C28}" presName="parentText" presStyleLbl="node1" presStyleIdx="0" presStyleCnt="1" custLinFactNeighborX="27199" custLinFactNeighborY="-7832">
        <dgm:presLayoutVars>
          <dgm:chMax val="0"/>
          <dgm:bulletEnabled val="1"/>
        </dgm:presLayoutVars>
      </dgm:prSet>
      <dgm:spPr/>
    </dgm:pt>
  </dgm:ptLst>
  <dgm:cxnLst>
    <dgm:cxn modelId="{284F1105-03D3-4EE0-BB27-6B31E0F63229}" srcId="{5D512A6E-5052-4DCE-B2A6-532E7A93F4EE}" destId="{49C1D00C-A415-4E10-9B6E-4CA5A52E2C28}" srcOrd="0" destOrd="0" parTransId="{E1D4EEDF-37FD-4B52-96AF-5D6C88FCC86F}" sibTransId="{12EC9D6B-0A7D-4ECB-B3AC-406ED927968A}"/>
    <dgm:cxn modelId="{4211FC2D-D377-4DC0-8C68-7937A0FE4A91}" type="presOf" srcId="{49C1D00C-A415-4E10-9B6E-4CA5A52E2C28}" destId="{41914316-76BA-40B0-96FB-596CB23C9FFD}" srcOrd="0" destOrd="0" presId="urn:microsoft.com/office/officeart/2005/8/layout/vList2"/>
    <dgm:cxn modelId="{2874DEA3-4707-4F76-8263-EA11EC844460}" type="presOf" srcId="{5D512A6E-5052-4DCE-B2A6-532E7A93F4EE}" destId="{23840566-80ED-4032-95EC-89BCEA68C005}" srcOrd="0" destOrd="0" presId="urn:microsoft.com/office/officeart/2005/8/layout/vList2"/>
    <dgm:cxn modelId="{3891DFF9-6C5F-45D7-9464-3A1E6A91438E}" type="presParOf" srcId="{23840566-80ED-4032-95EC-89BCEA68C005}" destId="{41914316-76BA-40B0-96FB-596CB23C9FF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12F8126-8443-4B45-B853-8A3E557AA4E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AE97C35-1EF1-4AEC-B519-A10213B07D2D}">
      <dgm:prSet custT="1"/>
      <dgm:spPr>
        <a:ln>
          <a:solidFill>
            <a:schemeClr val="tx1"/>
          </a:solidFill>
        </a:ln>
      </dgm:spPr>
      <dgm:t>
        <a:bodyPr/>
        <a:lstStyle/>
        <a:p>
          <a:r>
            <a:rPr lang="az-Latn-AZ" sz="2400" b="1" dirty="0">
              <a:latin typeface="Palatino Linotype" panose="02040502050505030304" pitchFamily="18" charset="0"/>
            </a:rPr>
            <a:t>      </a:t>
          </a:r>
        </a:p>
        <a:p>
          <a:r>
            <a:rPr lang="az-Latn-AZ" sz="2400" b="1" dirty="0">
              <a:latin typeface="Palatino Linotype" panose="02040502050505030304" pitchFamily="18" charset="0"/>
            </a:rPr>
            <a:t>TTY-da dəyərləndirmə</a:t>
          </a:r>
          <a:br>
            <a:rPr lang="az-Latn-AZ" sz="2400" b="1" dirty="0">
              <a:latin typeface="Palatino Linotype" panose="02040502050505030304" pitchFamily="18" charset="0"/>
            </a:rPr>
          </a:br>
          <a:endParaRPr lang="ru-RU" sz="2400" b="1" dirty="0">
            <a:latin typeface="Palatino Linotype" panose="02040502050505030304" pitchFamily="18" charset="0"/>
          </a:endParaRPr>
        </a:p>
      </dgm:t>
    </dgm:pt>
    <dgm:pt modelId="{EDDB84EA-06C4-4949-81FA-D2C173849A0E}" type="parTrans" cxnId="{27DAA254-F875-41C7-A738-A47339E35B91}">
      <dgm:prSet/>
      <dgm:spPr/>
      <dgm:t>
        <a:bodyPr/>
        <a:lstStyle/>
        <a:p>
          <a:endParaRPr lang="ru-RU"/>
        </a:p>
      </dgm:t>
    </dgm:pt>
    <dgm:pt modelId="{FAF6D0D8-5B92-4767-AFE3-3DACA0F9341F}" type="sibTrans" cxnId="{27DAA254-F875-41C7-A738-A47339E35B91}">
      <dgm:prSet/>
      <dgm:spPr/>
      <dgm:t>
        <a:bodyPr/>
        <a:lstStyle/>
        <a:p>
          <a:endParaRPr lang="ru-RU"/>
        </a:p>
      </dgm:t>
    </dgm:pt>
    <dgm:pt modelId="{9E894071-C502-463F-A0C4-B9C23BC6A644}" type="pres">
      <dgm:prSet presAssocID="{412F8126-8443-4B45-B853-8A3E557AA4E8}" presName="linear" presStyleCnt="0">
        <dgm:presLayoutVars>
          <dgm:animLvl val="lvl"/>
          <dgm:resizeHandles val="exact"/>
        </dgm:presLayoutVars>
      </dgm:prSet>
      <dgm:spPr/>
    </dgm:pt>
    <dgm:pt modelId="{DF420264-7CD6-4EB7-B739-F3630161C9AB}" type="pres">
      <dgm:prSet presAssocID="{7AE97C35-1EF1-4AEC-B519-A10213B07D2D}" presName="parentText" presStyleLbl="node1" presStyleIdx="0" presStyleCnt="1" custScaleY="121512" custLinFactNeighborX="-1826" custLinFactNeighborY="499">
        <dgm:presLayoutVars>
          <dgm:chMax val="0"/>
          <dgm:bulletEnabled val="1"/>
        </dgm:presLayoutVars>
      </dgm:prSet>
      <dgm:spPr/>
    </dgm:pt>
  </dgm:ptLst>
  <dgm:cxnLst>
    <dgm:cxn modelId="{04C6AE08-A7C9-404E-B3C4-97D34144733D}" type="presOf" srcId="{7AE97C35-1EF1-4AEC-B519-A10213B07D2D}" destId="{DF420264-7CD6-4EB7-B739-F3630161C9AB}" srcOrd="0" destOrd="0" presId="urn:microsoft.com/office/officeart/2005/8/layout/vList2"/>
    <dgm:cxn modelId="{27DAA254-F875-41C7-A738-A47339E35B91}" srcId="{412F8126-8443-4B45-B853-8A3E557AA4E8}" destId="{7AE97C35-1EF1-4AEC-B519-A10213B07D2D}" srcOrd="0" destOrd="0" parTransId="{EDDB84EA-06C4-4949-81FA-D2C173849A0E}" sibTransId="{FAF6D0D8-5B92-4767-AFE3-3DACA0F9341F}"/>
    <dgm:cxn modelId="{6469069D-BBE2-4370-B37D-F0FDA2B583F9}" type="presOf" srcId="{412F8126-8443-4B45-B853-8A3E557AA4E8}" destId="{9E894071-C502-463F-A0C4-B9C23BC6A644}" srcOrd="0" destOrd="0" presId="urn:microsoft.com/office/officeart/2005/8/layout/vList2"/>
    <dgm:cxn modelId="{B59714A5-0020-4C9D-A0E6-0A2802C8E86E}" type="presParOf" srcId="{9E894071-C502-463F-A0C4-B9C23BC6A644}" destId="{DF420264-7CD6-4EB7-B739-F3630161C9A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946C993-5346-4396-8131-94874C95F4A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45F6E62-D22D-4941-9434-67F48A4D9646}">
      <dgm:prSet custT="1"/>
      <dgm:spPr/>
      <dgm:t>
        <a:bodyPr/>
        <a:lstStyle/>
        <a:p>
          <a:pPr rtl="0"/>
          <a:r>
            <a:rPr lang="en-US" sz="2400" b="1" dirty="0">
              <a:latin typeface="Palatino Linotype" panose="02040502050505030304" pitchFamily="18" charset="0"/>
            </a:rPr>
            <a:t>K</a:t>
          </a:r>
          <a:r>
            <a:rPr lang="az-Latn-AZ" sz="2400" b="1" dirty="0">
              <a:latin typeface="Palatino Linotype" panose="02040502050505030304" pitchFamily="18" charset="0"/>
            </a:rPr>
            <a:t>əskin ağrı zamanı-</a:t>
          </a:r>
          <a:r>
            <a:rPr lang="en-US" sz="2400" b="1" dirty="0">
              <a:latin typeface="Palatino Linotype" panose="02040502050505030304" pitchFamily="18" charset="0"/>
            </a:rPr>
            <a:t>M</a:t>
          </a:r>
          <a:r>
            <a:rPr lang="az-Latn-AZ" sz="2400" b="1" dirty="0">
              <a:latin typeface="Palatino Linotype" panose="02040502050505030304" pitchFamily="18" charset="0"/>
            </a:rPr>
            <a:t>ƏZAR DAŞI PAT</a:t>
          </a:r>
          <a:r>
            <a:rPr lang="en-US" sz="2400" b="1" dirty="0">
              <a:latin typeface="Palatino Linotype" panose="02040502050505030304" pitchFamily="18" charset="0"/>
            </a:rPr>
            <a:t>T</a:t>
          </a:r>
          <a:r>
            <a:rPr lang="az-Latn-AZ" sz="2400" b="1" dirty="0">
              <a:latin typeface="Palatino Linotype" panose="02040502050505030304" pitchFamily="18" charset="0"/>
            </a:rPr>
            <a:t>ERNİ</a:t>
          </a:r>
          <a:endParaRPr lang="en-US" sz="2400" b="1" dirty="0">
            <a:latin typeface="Palatino Linotype" panose="02040502050505030304" pitchFamily="18" charset="0"/>
          </a:endParaRPr>
        </a:p>
      </dgm:t>
    </dgm:pt>
    <dgm:pt modelId="{703112BB-91D8-4760-92BD-1539B0A8F1B8}" type="parTrans" cxnId="{14DBF0F9-6579-4F49-ADBF-2C9DAEF7620B}">
      <dgm:prSet/>
      <dgm:spPr/>
      <dgm:t>
        <a:bodyPr/>
        <a:lstStyle/>
        <a:p>
          <a:endParaRPr lang="en-US"/>
        </a:p>
      </dgm:t>
    </dgm:pt>
    <dgm:pt modelId="{CA3EB2BB-50AF-49E6-A915-363CABFDF6AD}" type="sibTrans" cxnId="{14DBF0F9-6579-4F49-ADBF-2C9DAEF7620B}">
      <dgm:prSet/>
      <dgm:spPr/>
      <dgm:t>
        <a:bodyPr/>
        <a:lstStyle/>
        <a:p>
          <a:endParaRPr lang="en-US"/>
        </a:p>
      </dgm:t>
    </dgm:pt>
    <dgm:pt modelId="{A3E97C7B-58BA-4EEA-8FF8-BB27B59366D3}" type="pres">
      <dgm:prSet presAssocID="{7946C993-5346-4396-8131-94874C95F4AD}" presName="linear" presStyleCnt="0">
        <dgm:presLayoutVars>
          <dgm:animLvl val="lvl"/>
          <dgm:resizeHandles val="exact"/>
        </dgm:presLayoutVars>
      </dgm:prSet>
      <dgm:spPr/>
    </dgm:pt>
    <dgm:pt modelId="{0FA98F59-3E03-46D9-A292-BF688426B7F9}" type="pres">
      <dgm:prSet presAssocID="{645F6E62-D22D-4941-9434-67F48A4D9646}" presName="parentText" presStyleLbl="node1" presStyleIdx="0" presStyleCnt="1" custLinFactNeighborX="1937" custLinFactNeighborY="-10452">
        <dgm:presLayoutVars>
          <dgm:chMax val="0"/>
          <dgm:bulletEnabled val="1"/>
        </dgm:presLayoutVars>
      </dgm:prSet>
      <dgm:spPr/>
    </dgm:pt>
  </dgm:ptLst>
  <dgm:cxnLst>
    <dgm:cxn modelId="{9F127760-2A3F-40F8-85FA-4E79B6E197D0}" type="presOf" srcId="{645F6E62-D22D-4941-9434-67F48A4D9646}" destId="{0FA98F59-3E03-46D9-A292-BF688426B7F9}" srcOrd="0" destOrd="0" presId="urn:microsoft.com/office/officeart/2005/8/layout/vList2"/>
    <dgm:cxn modelId="{B2C8D5A6-5DD9-4593-9220-27BB9CAEF2A1}" type="presOf" srcId="{7946C993-5346-4396-8131-94874C95F4AD}" destId="{A3E97C7B-58BA-4EEA-8FF8-BB27B59366D3}" srcOrd="0" destOrd="0" presId="urn:microsoft.com/office/officeart/2005/8/layout/vList2"/>
    <dgm:cxn modelId="{14DBF0F9-6579-4F49-ADBF-2C9DAEF7620B}" srcId="{7946C993-5346-4396-8131-94874C95F4AD}" destId="{645F6E62-D22D-4941-9434-67F48A4D9646}" srcOrd="0" destOrd="0" parTransId="{703112BB-91D8-4760-92BD-1539B0A8F1B8}" sibTransId="{CA3EB2BB-50AF-49E6-A915-363CABFDF6AD}"/>
    <dgm:cxn modelId="{E93EC4DA-7733-4E1F-86F9-82BF42C12DC2}" type="presParOf" srcId="{A3E97C7B-58BA-4EEA-8FF8-BB27B59366D3}" destId="{0FA98F59-3E03-46D9-A292-BF688426B7F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0CB2E77-E914-455E-9A70-CD94B2DE458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E7B4FEE-F6C4-43ED-93E1-6EF47360620C}">
      <dgm:prSet/>
      <dgm:spPr>
        <a:ln>
          <a:solidFill>
            <a:srgbClr val="000000"/>
          </a:solidFill>
        </a:ln>
      </dgm:spPr>
      <dgm:t>
        <a:bodyPr/>
        <a:lstStyle/>
        <a:p>
          <a:r>
            <a:rPr lang="az-Latn-AZ" b="1" dirty="0"/>
            <a:t>Prinsmetal stenokardiya</a:t>
          </a:r>
          <a:endParaRPr lang="ru-RU" dirty="0"/>
        </a:p>
      </dgm:t>
    </dgm:pt>
    <dgm:pt modelId="{80C9D527-89B0-41E4-A46E-B483E9E83BB4}" type="parTrans" cxnId="{17D9D7F0-BED4-479A-8FF0-02CE9D2A9483}">
      <dgm:prSet/>
      <dgm:spPr/>
      <dgm:t>
        <a:bodyPr/>
        <a:lstStyle/>
        <a:p>
          <a:endParaRPr lang="ru-RU"/>
        </a:p>
      </dgm:t>
    </dgm:pt>
    <dgm:pt modelId="{A33DAFD6-C7FA-48C5-B90C-9C94EC31E2D1}" type="sibTrans" cxnId="{17D9D7F0-BED4-479A-8FF0-02CE9D2A9483}">
      <dgm:prSet/>
      <dgm:spPr/>
      <dgm:t>
        <a:bodyPr/>
        <a:lstStyle/>
        <a:p>
          <a:endParaRPr lang="ru-RU"/>
        </a:p>
      </dgm:t>
    </dgm:pt>
    <dgm:pt modelId="{75E470CC-4655-4100-9560-1CA639B7AA0F}" type="pres">
      <dgm:prSet presAssocID="{80CB2E77-E914-455E-9A70-CD94B2DE458A}" presName="linear" presStyleCnt="0">
        <dgm:presLayoutVars>
          <dgm:animLvl val="lvl"/>
          <dgm:resizeHandles val="exact"/>
        </dgm:presLayoutVars>
      </dgm:prSet>
      <dgm:spPr/>
    </dgm:pt>
    <dgm:pt modelId="{9E4FBB7E-0D6B-4451-BE86-51F78249D6D4}" type="pres">
      <dgm:prSet presAssocID="{6E7B4FEE-F6C4-43ED-93E1-6EF47360620C}" presName="parentText" presStyleLbl="node1" presStyleIdx="0" presStyleCnt="1" custLinFactNeighborX="-1300" custLinFactNeighborY="29355">
        <dgm:presLayoutVars>
          <dgm:chMax val="0"/>
          <dgm:bulletEnabled val="1"/>
        </dgm:presLayoutVars>
      </dgm:prSet>
      <dgm:spPr/>
    </dgm:pt>
  </dgm:ptLst>
  <dgm:cxnLst>
    <dgm:cxn modelId="{D548F30B-E63C-4CCF-BF82-9FDF45E710EF}" type="presOf" srcId="{80CB2E77-E914-455E-9A70-CD94B2DE458A}" destId="{75E470CC-4655-4100-9560-1CA639B7AA0F}" srcOrd="0" destOrd="0" presId="urn:microsoft.com/office/officeart/2005/8/layout/vList2"/>
    <dgm:cxn modelId="{D7651490-C4FF-4DB1-8C70-5190553982DE}" type="presOf" srcId="{6E7B4FEE-F6C4-43ED-93E1-6EF47360620C}" destId="{9E4FBB7E-0D6B-4451-BE86-51F78249D6D4}" srcOrd="0" destOrd="0" presId="urn:microsoft.com/office/officeart/2005/8/layout/vList2"/>
    <dgm:cxn modelId="{17D9D7F0-BED4-479A-8FF0-02CE9D2A9483}" srcId="{80CB2E77-E914-455E-9A70-CD94B2DE458A}" destId="{6E7B4FEE-F6C4-43ED-93E1-6EF47360620C}" srcOrd="0" destOrd="0" parTransId="{80C9D527-89B0-41E4-A46E-B483E9E83BB4}" sibTransId="{A33DAFD6-C7FA-48C5-B90C-9C94EC31E2D1}"/>
    <dgm:cxn modelId="{E8F68909-66E2-4D04-9299-3E02E6E8C239}" type="presParOf" srcId="{75E470CC-4655-4100-9560-1CA639B7AA0F}" destId="{9E4FBB7E-0D6B-4451-BE86-51F78249D6D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1FF16A5-D5C6-4A0F-AAD2-BA8C2EE61D9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F3F8B0E-6AB3-48FC-B57F-D2F9CB170E61}">
      <dgm:prSet/>
      <dgm:spPr>
        <a:ln>
          <a:solidFill>
            <a:srgbClr val="002060"/>
          </a:solidFill>
        </a:ln>
      </dgm:spPr>
      <dgm:t>
        <a:bodyPr/>
        <a:lstStyle/>
        <a:p>
          <a:r>
            <a:rPr lang="az-Latn-AZ" b="1" dirty="0"/>
            <a:t>    Müalicə və profilaktika</a:t>
          </a:r>
          <a:endParaRPr lang="ru-RU" b="1" dirty="0"/>
        </a:p>
      </dgm:t>
    </dgm:pt>
    <dgm:pt modelId="{60B032FB-A7E2-4D78-8A85-A550D53923D0}" type="parTrans" cxnId="{986A7170-5799-48E2-98BB-22B3B80C3315}">
      <dgm:prSet/>
      <dgm:spPr/>
      <dgm:t>
        <a:bodyPr/>
        <a:lstStyle/>
        <a:p>
          <a:endParaRPr lang="ru-RU"/>
        </a:p>
      </dgm:t>
    </dgm:pt>
    <dgm:pt modelId="{E2FA0202-389C-47D0-ABAB-BCBA20684985}" type="sibTrans" cxnId="{986A7170-5799-48E2-98BB-22B3B80C3315}">
      <dgm:prSet/>
      <dgm:spPr/>
      <dgm:t>
        <a:bodyPr/>
        <a:lstStyle/>
        <a:p>
          <a:endParaRPr lang="ru-RU"/>
        </a:p>
      </dgm:t>
    </dgm:pt>
    <dgm:pt modelId="{D264BA04-BE69-4DDE-959A-8202A23A84BB}" type="pres">
      <dgm:prSet presAssocID="{51FF16A5-D5C6-4A0F-AAD2-BA8C2EE61D98}" presName="linear" presStyleCnt="0">
        <dgm:presLayoutVars>
          <dgm:animLvl val="lvl"/>
          <dgm:resizeHandles val="exact"/>
        </dgm:presLayoutVars>
      </dgm:prSet>
      <dgm:spPr/>
    </dgm:pt>
    <dgm:pt modelId="{CFCAE95E-1421-4ED3-A5A7-8B9F5074F847}" type="pres">
      <dgm:prSet presAssocID="{AF3F8B0E-6AB3-48FC-B57F-D2F9CB170E61}" presName="parentText" presStyleLbl="node1" presStyleIdx="0" presStyleCnt="1" custLinFactNeighborX="-30988" custLinFactNeighborY="3044">
        <dgm:presLayoutVars>
          <dgm:chMax val="0"/>
          <dgm:bulletEnabled val="1"/>
        </dgm:presLayoutVars>
      </dgm:prSet>
      <dgm:spPr/>
    </dgm:pt>
  </dgm:ptLst>
  <dgm:cxnLst>
    <dgm:cxn modelId="{986A7170-5799-48E2-98BB-22B3B80C3315}" srcId="{51FF16A5-D5C6-4A0F-AAD2-BA8C2EE61D98}" destId="{AF3F8B0E-6AB3-48FC-B57F-D2F9CB170E61}" srcOrd="0" destOrd="0" parTransId="{60B032FB-A7E2-4D78-8A85-A550D53923D0}" sibTransId="{E2FA0202-389C-47D0-ABAB-BCBA20684985}"/>
    <dgm:cxn modelId="{914F697A-4B8E-465F-AB77-4EB1E96A7136}" type="presOf" srcId="{AF3F8B0E-6AB3-48FC-B57F-D2F9CB170E61}" destId="{CFCAE95E-1421-4ED3-A5A7-8B9F5074F847}" srcOrd="0" destOrd="0" presId="urn:microsoft.com/office/officeart/2005/8/layout/vList2"/>
    <dgm:cxn modelId="{6D6258F3-7B06-421D-8FA5-218B6D6E9AA7}" type="presOf" srcId="{51FF16A5-D5C6-4A0F-AAD2-BA8C2EE61D98}" destId="{D264BA04-BE69-4DDE-959A-8202A23A84BB}" srcOrd="0" destOrd="0" presId="urn:microsoft.com/office/officeart/2005/8/layout/vList2"/>
    <dgm:cxn modelId="{63AE2D99-D055-49B0-9E93-1AC763461017}" type="presParOf" srcId="{D264BA04-BE69-4DDE-959A-8202A23A84BB}" destId="{CFCAE95E-1421-4ED3-A5A7-8B9F5074F84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A0656B5-484D-43B4-BCDE-8208038C3BA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0CD72DB-9177-449B-954E-1D506CAEF985}">
      <dgm:prSet custT="1"/>
      <dgm:spPr>
        <a:ln>
          <a:solidFill>
            <a:schemeClr val="tx1"/>
          </a:solidFill>
        </a:ln>
      </dgm:spPr>
      <dgm:t>
        <a:bodyPr/>
        <a:lstStyle/>
        <a:p>
          <a:r>
            <a:rPr lang="az-Latn-AZ" sz="4000" b="1" i="0" u="none" dirty="0"/>
            <a:t>                   Ədəbiyyat   </a:t>
          </a:r>
          <a:endParaRPr lang="ru-RU" sz="4000" b="1" i="0" u="none" dirty="0"/>
        </a:p>
      </dgm:t>
    </dgm:pt>
    <dgm:pt modelId="{402D461D-5C3E-44F4-B2E1-38A73A363EB4}" type="parTrans" cxnId="{93918A91-C7EA-4308-93DB-1422B4516BED}">
      <dgm:prSet/>
      <dgm:spPr/>
      <dgm:t>
        <a:bodyPr/>
        <a:lstStyle/>
        <a:p>
          <a:endParaRPr lang="ru-RU"/>
        </a:p>
      </dgm:t>
    </dgm:pt>
    <dgm:pt modelId="{0BC0D4B6-3F3C-4DB0-B67A-2759B7F4E759}" type="sibTrans" cxnId="{93918A91-C7EA-4308-93DB-1422B4516BED}">
      <dgm:prSet/>
      <dgm:spPr/>
      <dgm:t>
        <a:bodyPr/>
        <a:lstStyle/>
        <a:p>
          <a:endParaRPr lang="ru-RU"/>
        </a:p>
      </dgm:t>
    </dgm:pt>
    <dgm:pt modelId="{8D1ABFB5-7E87-40A9-85F1-D080CA01BCA3}" type="pres">
      <dgm:prSet presAssocID="{7A0656B5-484D-43B4-BCDE-8208038C3BAC}" presName="linear" presStyleCnt="0">
        <dgm:presLayoutVars>
          <dgm:animLvl val="lvl"/>
          <dgm:resizeHandles val="exact"/>
        </dgm:presLayoutVars>
      </dgm:prSet>
      <dgm:spPr/>
    </dgm:pt>
    <dgm:pt modelId="{9BD35FC6-B807-475D-BC94-55046A61C973}" type="pres">
      <dgm:prSet presAssocID="{50CD72DB-9177-449B-954E-1D506CAEF985}" presName="parentText" presStyleLbl="node1" presStyleIdx="0" presStyleCnt="1" custScaleY="151585" custLinFactNeighborX="-36508" custLinFactNeighborY="-12068">
        <dgm:presLayoutVars>
          <dgm:chMax val="0"/>
          <dgm:bulletEnabled val="1"/>
        </dgm:presLayoutVars>
      </dgm:prSet>
      <dgm:spPr/>
    </dgm:pt>
  </dgm:ptLst>
  <dgm:cxnLst>
    <dgm:cxn modelId="{889BD116-B817-4A52-8DA5-45781452FF26}" type="presOf" srcId="{50CD72DB-9177-449B-954E-1D506CAEF985}" destId="{9BD35FC6-B807-475D-BC94-55046A61C973}" srcOrd="0" destOrd="0" presId="urn:microsoft.com/office/officeart/2005/8/layout/vList2"/>
    <dgm:cxn modelId="{9F550B4A-5A70-4D01-A82B-E63C618F30E2}" type="presOf" srcId="{7A0656B5-484D-43B4-BCDE-8208038C3BAC}" destId="{8D1ABFB5-7E87-40A9-85F1-D080CA01BCA3}" srcOrd="0" destOrd="0" presId="urn:microsoft.com/office/officeart/2005/8/layout/vList2"/>
    <dgm:cxn modelId="{93918A91-C7EA-4308-93DB-1422B4516BED}" srcId="{7A0656B5-484D-43B4-BCDE-8208038C3BAC}" destId="{50CD72DB-9177-449B-954E-1D506CAEF985}" srcOrd="0" destOrd="0" parTransId="{402D461D-5C3E-44F4-B2E1-38A73A363EB4}" sibTransId="{0BC0D4B6-3F3C-4DB0-B67A-2759B7F4E759}"/>
    <dgm:cxn modelId="{0CB53F8C-E757-445A-99E8-42D3FC1D736D}" type="presParOf" srcId="{8D1ABFB5-7E87-40A9-85F1-D080CA01BCA3}" destId="{9BD35FC6-B807-475D-BC94-55046A61C97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6DD6DAC-AAA5-4E1F-A91F-3BCF034B3F3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D687FAB-2A66-433A-8A30-353E4536AF3D}">
      <dgm:prSet custT="1"/>
      <dgm:spPr>
        <a:ln>
          <a:solidFill>
            <a:schemeClr val="tx1"/>
          </a:solidFill>
        </a:ln>
      </dgm:spPr>
      <dgm:t>
        <a:bodyPr/>
        <a:lstStyle/>
        <a:p>
          <a:r>
            <a:rPr lang="az-Latn-AZ" sz="4000" b="1" dirty="0"/>
            <a:t>Müzakirə və öyrədici məsələlər</a:t>
          </a:r>
          <a:endParaRPr lang="ru-RU" sz="4000" dirty="0"/>
        </a:p>
      </dgm:t>
    </dgm:pt>
    <dgm:pt modelId="{079E7787-0AE9-4CD2-A1F3-F6768983564E}" type="parTrans" cxnId="{07BA6489-6C75-41FB-A9E9-57610FDAA9FA}">
      <dgm:prSet/>
      <dgm:spPr/>
      <dgm:t>
        <a:bodyPr/>
        <a:lstStyle/>
        <a:p>
          <a:endParaRPr lang="ru-RU"/>
        </a:p>
      </dgm:t>
    </dgm:pt>
    <dgm:pt modelId="{C351B538-F36F-458B-A398-07CD32B4F4D2}" type="sibTrans" cxnId="{07BA6489-6C75-41FB-A9E9-57610FDAA9FA}">
      <dgm:prSet/>
      <dgm:spPr/>
      <dgm:t>
        <a:bodyPr/>
        <a:lstStyle/>
        <a:p>
          <a:endParaRPr lang="ru-RU"/>
        </a:p>
      </dgm:t>
    </dgm:pt>
    <dgm:pt modelId="{29984FCC-3D20-465D-A4C9-EFF5279DE66F}" type="pres">
      <dgm:prSet presAssocID="{66DD6DAC-AAA5-4E1F-A91F-3BCF034B3F32}" presName="linear" presStyleCnt="0">
        <dgm:presLayoutVars>
          <dgm:animLvl val="lvl"/>
          <dgm:resizeHandles val="exact"/>
        </dgm:presLayoutVars>
      </dgm:prSet>
      <dgm:spPr/>
    </dgm:pt>
    <dgm:pt modelId="{101DA843-1C03-4E4F-BA26-B293CFB408F3}" type="pres">
      <dgm:prSet presAssocID="{8D687FAB-2A66-433A-8A30-353E4536AF3D}" presName="parentText" presStyleLbl="node1" presStyleIdx="0" presStyleCnt="1" custScaleY="48386" custLinFactNeighborY="-2918">
        <dgm:presLayoutVars>
          <dgm:chMax val="0"/>
          <dgm:bulletEnabled val="1"/>
        </dgm:presLayoutVars>
      </dgm:prSet>
      <dgm:spPr/>
    </dgm:pt>
  </dgm:ptLst>
  <dgm:cxnLst>
    <dgm:cxn modelId="{2FC74C62-8E3A-4987-8FF4-9B49A33EC33F}" type="presOf" srcId="{66DD6DAC-AAA5-4E1F-A91F-3BCF034B3F32}" destId="{29984FCC-3D20-465D-A4C9-EFF5279DE66F}" srcOrd="0" destOrd="0" presId="urn:microsoft.com/office/officeart/2005/8/layout/vList2"/>
    <dgm:cxn modelId="{ABF7B683-0F4C-4306-9914-8D084A4E86B6}" type="presOf" srcId="{8D687FAB-2A66-433A-8A30-353E4536AF3D}" destId="{101DA843-1C03-4E4F-BA26-B293CFB408F3}" srcOrd="0" destOrd="0" presId="urn:microsoft.com/office/officeart/2005/8/layout/vList2"/>
    <dgm:cxn modelId="{07BA6489-6C75-41FB-A9E9-57610FDAA9FA}" srcId="{66DD6DAC-AAA5-4E1F-A91F-3BCF034B3F32}" destId="{8D687FAB-2A66-433A-8A30-353E4536AF3D}" srcOrd="0" destOrd="0" parTransId="{079E7787-0AE9-4CD2-A1F3-F6768983564E}" sibTransId="{C351B538-F36F-458B-A398-07CD32B4F4D2}"/>
    <dgm:cxn modelId="{CB84104B-2020-455B-A21F-5DB9DCA2B209}" type="presParOf" srcId="{29984FCC-3D20-465D-A4C9-EFF5279DE66F}" destId="{101DA843-1C03-4E4F-BA26-B293CFB408F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85428A-4B5F-4FDB-B707-3F7F04EBEC6F}">
      <dsp:nvSpPr>
        <dsp:cNvPr id="0" name=""/>
        <dsp:cNvSpPr/>
      </dsp:nvSpPr>
      <dsp:spPr>
        <a:xfrm>
          <a:off x="0" y="10732"/>
          <a:ext cx="2044944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3100" b="1" kern="1200" dirty="0"/>
            <a:t>  Giriş</a:t>
          </a:r>
          <a:endParaRPr lang="ru-RU" sz="3100" b="1" kern="1200" dirty="0"/>
        </a:p>
      </dsp:txBody>
      <dsp:txXfrm>
        <a:off x="36296" y="47028"/>
        <a:ext cx="1972352" cy="6709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B8AFEC-1356-4771-BCC2-2586E1C04354}">
      <dsp:nvSpPr>
        <dsp:cNvPr id="0" name=""/>
        <dsp:cNvSpPr/>
      </dsp:nvSpPr>
      <dsp:spPr>
        <a:xfrm>
          <a:off x="0" y="7677"/>
          <a:ext cx="3322118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2500" b="1" kern="1200" dirty="0"/>
            <a:t>     Klinik hal</a:t>
          </a:r>
          <a:endParaRPr lang="ru-RU" sz="2500" kern="1200" dirty="0"/>
        </a:p>
      </dsp:txBody>
      <dsp:txXfrm>
        <a:off x="29271" y="36948"/>
        <a:ext cx="3263576" cy="5410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914316-76BA-40B0-96FB-596CB23C9FFD}">
      <dsp:nvSpPr>
        <dsp:cNvPr id="0" name=""/>
        <dsp:cNvSpPr/>
      </dsp:nvSpPr>
      <dsp:spPr>
        <a:xfrm>
          <a:off x="0" y="0"/>
          <a:ext cx="6299447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2400" kern="1200" dirty="0"/>
            <a:t>Kardiopulmonar resusitasiya</a:t>
          </a:r>
          <a:endParaRPr lang="ru-RU" sz="2400" kern="1200" dirty="0"/>
        </a:p>
      </dsp:txBody>
      <dsp:txXfrm>
        <a:off x="28100" y="28100"/>
        <a:ext cx="6243247" cy="51943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420264-7CD6-4EB7-B739-F3630161C9AB}">
      <dsp:nvSpPr>
        <dsp:cNvPr id="0" name=""/>
        <dsp:cNvSpPr/>
      </dsp:nvSpPr>
      <dsp:spPr>
        <a:xfrm>
          <a:off x="0" y="54590"/>
          <a:ext cx="5670032" cy="6107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2400" b="1" kern="1200" dirty="0">
              <a:latin typeface="Palatino Linotype" panose="02040502050505030304" pitchFamily="18" charset="0"/>
            </a:rPr>
            <a:t>     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2400" b="1" kern="1200" dirty="0">
              <a:latin typeface="Palatino Linotype" panose="02040502050505030304" pitchFamily="18" charset="0"/>
            </a:rPr>
            <a:t>TTY-da dəyərləndirmə</a:t>
          </a:r>
          <a:br>
            <a:rPr lang="az-Latn-AZ" sz="2400" b="1" kern="1200" dirty="0">
              <a:latin typeface="Palatino Linotype" panose="02040502050505030304" pitchFamily="18" charset="0"/>
            </a:rPr>
          </a:br>
          <a:endParaRPr lang="ru-RU" sz="2400" b="1" kern="1200" dirty="0">
            <a:latin typeface="Palatino Linotype" panose="02040502050505030304" pitchFamily="18" charset="0"/>
          </a:endParaRPr>
        </a:p>
      </dsp:txBody>
      <dsp:txXfrm>
        <a:off x="29813" y="84403"/>
        <a:ext cx="5610406" cy="55110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A98F59-3E03-46D9-A292-BF688426B7F9}">
      <dsp:nvSpPr>
        <dsp:cNvPr id="0" name=""/>
        <dsp:cNvSpPr/>
      </dsp:nvSpPr>
      <dsp:spPr>
        <a:xfrm>
          <a:off x="0" y="0"/>
          <a:ext cx="8012353" cy="804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Palatino Linotype" panose="02040502050505030304" pitchFamily="18" charset="0"/>
            </a:rPr>
            <a:t>K</a:t>
          </a:r>
          <a:r>
            <a:rPr lang="az-Latn-AZ" sz="2400" b="1" kern="1200" dirty="0">
              <a:latin typeface="Palatino Linotype" panose="02040502050505030304" pitchFamily="18" charset="0"/>
            </a:rPr>
            <a:t>əskin ağrı zamanı-</a:t>
          </a:r>
          <a:r>
            <a:rPr lang="en-US" sz="2400" b="1" kern="1200" dirty="0">
              <a:latin typeface="Palatino Linotype" panose="02040502050505030304" pitchFamily="18" charset="0"/>
            </a:rPr>
            <a:t>M</a:t>
          </a:r>
          <a:r>
            <a:rPr lang="az-Latn-AZ" sz="2400" b="1" kern="1200" dirty="0">
              <a:latin typeface="Palatino Linotype" panose="02040502050505030304" pitchFamily="18" charset="0"/>
            </a:rPr>
            <a:t>ƏZAR DAŞI PAT</a:t>
          </a:r>
          <a:r>
            <a:rPr lang="en-US" sz="2400" b="1" kern="1200" dirty="0">
              <a:latin typeface="Palatino Linotype" panose="02040502050505030304" pitchFamily="18" charset="0"/>
            </a:rPr>
            <a:t>T</a:t>
          </a:r>
          <a:r>
            <a:rPr lang="az-Latn-AZ" sz="2400" b="1" kern="1200" dirty="0">
              <a:latin typeface="Palatino Linotype" panose="02040502050505030304" pitchFamily="18" charset="0"/>
            </a:rPr>
            <a:t>ERNİ</a:t>
          </a:r>
          <a:endParaRPr lang="en-US" sz="2400" b="1" kern="1200" dirty="0">
            <a:latin typeface="Palatino Linotype" panose="02040502050505030304" pitchFamily="18" charset="0"/>
          </a:endParaRPr>
        </a:p>
      </dsp:txBody>
      <dsp:txXfrm>
        <a:off x="39295" y="39295"/>
        <a:ext cx="7933763" cy="72637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4FBB7E-0D6B-4451-BE86-51F78249D6D4}">
      <dsp:nvSpPr>
        <dsp:cNvPr id="0" name=""/>
        <dsp:cNvSpPr/>
      </dsp:nvSpPr>
      <dsp:spPr>
        <a:xfrm>
          <a:off x="0" y="22385"/>
          <a:ext cx="5464946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2900" b="1" kern="1200" dirty="0"/>
            <a:t>Prinsmetal stenokardiya</a:t>
          </a:r>
          <a:endParaRPr lang="ru-RU" sz="2900" kern="1200" dirty="0"/>
        </a:p>
      </dsp:txBody>
      <dsp:txXfrm>
        <a:off x="33955" y="56340"/>
        <a:ext cx="5397036" cy="62765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CAE95E-1421-4ED3-A5A7-8B9F5074F847}">
      <dsp:nvSpPr>
        <dsp:cNvPr id="0" name=""/>
        <dsp:cNvSpPr/>
      </dsp:nvSpPr>
      <dsp:spPr>
        <a:xfrm>
          <a:off x="0" y="4612"/>
          <a:ext cx="6130771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3100" b="1" kern="1200" dirty="0"/>
            <a:t>    Müalicə və profilaktika</a:t>
          </a:r>
          <a:endParaRPr lang="ru-RU" sz="3100" b="1" kern="1200" dirty="0"/>
        </a:p>
      </dsp:txBody>
      <dsp:txXfrm>
        <a:off x="36296" y="40908"/>
        <a:ext cx="6058179" cy="67094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D35FC6-B807-475D-BC94-55046A61C973}">
      <dsp:nvSpPr>
        <dsp:cNvPr id="0" name=""/>
        <dsp:cNvSpPr/>
      </dsp:nvSpPr>
      <dsp:spPr>
        <a:xfrm>
          <a:off x="0" y="14817"/>
          <a:ext cx="6924583" cy="6378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4000" b="1" i="0" u="none" kern="1200" dirty="0"/>
            <a:t>                   Ədəbiyyat   </a:t>
          </a:r>
          <a:endParaRPr lang="ru-RU" sz="4000" b="1" i="0" u="none" kern="1200" dirty="0"/>
        </a:p>
      </dsp:txBody>
      <dsp:txXfrm>
        <a:off x="31137" y="45954"/>
        <a:ext cx="6862309" cy="57557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1DA843-1C03-4E4F-BA26-B293CFB408F3}">
      <dsp:nvSpPr>
        <dsp:cNvPr id="0" name=""/>
        <dsp:cNvSpPr/>
      </dsp:nvSpPr>
      <dsp:spPr>
        <a:xfrm>
          <a:off x="0" y="337970"/>
          <a:ext cx="7329256" cy="5797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4000" b="1" kern="1200" dirty="0"/>
            <a:t>Müzakirə və öyrədici məsələlər</a:t>
          </a:r>
          <a:endParaRPr lang="ru-RU" sz="4000" kern="1200" dirty="0"/>
        </a:p>
      </dsp:txBody>
      <dsp:txXfrm>
        <a:off x="28299" y="366269"/>
        <a:ext cx="7272658" cy="5231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EEF032-8730-4050-9398-9085CAD7B7B3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ABAF27-CCCD-4CE8-A9AE-22CC7BF30C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227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51717-00E0-43F0-A9B4-B0F26CC28D4A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9968-29C3-4430-9ECB-A566FF5597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936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51717-00E0-43F0-A9B4-B0F26CC28D4A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9968-29C3-4430-9ECB-A566FF5597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442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51717-00E0-43F0-A9B4-B0F26CC28D4A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9968-29C3-4430-9ECB-A566FF5597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263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51717-00E0-43F0-A9B4-B0F26CC28D4A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9968-29C3-4430-9ECB-A566FF5597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296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51717-00E0-43F0-A9B4-B0F26CC28D4A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9968-29C3-4430-9ECB-A566FF5597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517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51717-00E0-43F0-A9B4-B0F26CC28D4A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9968-29C3-4430-9ECB-A566FF5597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778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51717-00E0-43F0-A9B4-B0F26CC28D4A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9968-29C3-4430-9ECB-A566FF5597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051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51717-00E0-43F0-A9B4-B0F26CC28D4A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9968-29C3-4430-9ECB-A566FF5597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898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51717-00E0-43F0-A9B4-B0F26CC28D4A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9968-29C3-4430-9ECB-A566FF5597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138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51717-00E0-43F0-A9B4-B0F26CC28D4A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9968-29C3-4430-9ECB-A566FF5597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348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51717-00E0-43F0-A9B4-B0F26CC28D4A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9968-29C3-4430-9ECB-A566FF5597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683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51717-00E0-43F0-A9B4-B0F26CC28D4A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A9968-29C3-4430-9ECB-A566FF5597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21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6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video" Target="../media/media7.mp4"/><Relationship Id="rId5" Type="http://schemas.microsoft.com/office/2007/relationships/media" Target="../media/media7.mp4"/><Relationship Id="rId10" Type="http://schemas.openxmlformats.org/officeDocument/2006/relationships/image" Target="../media/image10.png"/><Relationship Id="rId4" Type="http://schemas.openxmlformats.org/officeDocument/2006/relationships/video" Target="../media/media6.mp4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6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7DCB27-60EB-469C-8277-69228517B0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696"/>
            <a:ext cx="9144000" cy="6542843"/>
          </a:xfrm>
        </p:spPr>
        <p:txBody>
          <a:bodyPr>
            <a:normAutofit fontScale="90000"/>
          </a:bodyPr>
          <a:lstStyle/>
          <a:p>
            <a:r>
              <a:rPr lang="az-Latn-AZ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Miokard infarktı, mədəcik fibrilyasiyası və qəfləti ürək ölümü ilə nəticələnən Prinsmetal stenokardiya.</a:t>
            </a:r>
            <a:br>
              <a:rPr lang="az-Latn-AZ" dirty="0">
                <a:latin typeface="Palatino Linotype" panose="02040502050505030304" pitchFamily="18" charset="0"/>
                <a:cs typeface="Times New Roman" panose="02020603050405020304" pitchFamily="18" charset="0"/>
              </a:rPr>
            </a:br>
            <a:b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az-Latn-AZ" sz="4800" dirty="0">
                <a:solidFill>
                  <a:schemeClr val="tx1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Məruzəçi: Namazova Ülviyyə</a:t>
            </a:r>
            <a:br>
              <a:rPr lang="az-Latn-AZ" sz="4800" dirty="0">
                <a:solidFill>
                  <a:schemeClr val="tx1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15974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922108-3F26-447F-9C09-D3E7D5EC1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010" y="4754880"/>
            <a:ext cx="10432473" cy="1424681"/>
          </a:xfrm>
        </p:spPr>
        <p:txBody>
          <a:bodyPr/>
          <a:lstStyle/>
          <a:p>
            <a:r>
              <a:rPr lang="az-Latn-AZ" sz="2400" dirty="0"/>
              <a:t>Təkrar çəkilən EKQ-də ST seqment elevasiyasında enmə müşahidə edildi</a:t>
            </a:r>
            <a:r>
              <a:rPr lang="az-Latn-AZ" dirty="0"/>
              <a:t>.</a:t>
            </a:r>
            <a:endParaRPr lang="ru-RU" dirty="0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1D08D7F8-F8F1-4803-A4D2-C8DB766BD3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0011" y="765215"/>
            <a:ext cx="6941073" cy="392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9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0EF2A78B-DDEC-4649-8960-439B8C42FB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0128527"/>
              </p:ext>
            </p:extLst>
          </p:nvPr>
        </p:nvGraphicFramePr>
        <p:xfrm>
          <a:off x="838201" y="365125"/>
          <a:ext cx="5464946" cy="717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Объект 2">
            <a:extLst>
              <a:ext uri="{FF2B5EF4-FFF2-40B4-BE49-F238E27FC236}">
                <a16:creationId xmlns:a16="http://schemas.microsoft.com/office/drawing/2014/main" id="{D135A4F7-DC90-41E7-9CBC-DF846C3235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kişi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cinsi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endParaRPr lang="az-Latn-AZ" dirty="0">
              <a:solidFill>
                <a:prstClr val="black">
                  <a:lumMod val="75000"/>
                  <a:lumOff val="25000"/>
                </a:prstClr>
              </a:solidFill>
              <a:latin typeface="Palatino Linotype" panose="0204050205050503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siqaret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istifadəsi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endParaRPr lang="az-Latn-AZ" dirty="0">
              <a:solidFill>
                <a:prstClr val="black">
                  <a:lumMod val="75000"/>
                  <a:lumOff val="25000"/>
                </a:prstClr>
              </a:solidFill>
              <a:latin typeface="Palatino Linotype" panose="0204050205050503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ağrının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səhər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saatlarında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baş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verməsi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endParaRPr lang="az-Latn-AZ" dirty="0">
              <a:solidFill>
                <a:prstClr val="black">
                  <a:lumMod val="75000"/>
                  <a:lumOff val="25000"/>
                </a:prstClr>
              </a:solidFill>
              <a:latin typeface="Palatino Linotype" panose="0204050205050503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koronar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arteriyalarda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stenozun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olmaması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endParaRPr lang="az-Latn-AZ" dirty="0">
              <a:solidFill>
                <a:prstClr val="black">
                  <a:lumMod val="75000"/>
                  <a:lumOff val="25000"/>
                </a:prstClr>
              </a:solidFill>
              <a:latin typeface="Palatino Linotype" panose="0204050205050503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nitrat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qəbulu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ilə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ağrı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və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EKQ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dəyişikliklərinin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geriləməsi</a:t>
            </a:r>
            <a:endParaRPr lang="az-Latn-AZ" dirty="0">
              <a:solidFill>
                <a:prstClr val="black">
                  <a:lumMod val="75000"/>
                  <a:lumOff val="25000"/>
                </a:prstClr>
              </a:solidFill>
              <a:latin typeface="Palatino Linotype" panose="0204050205050503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543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1E3889F4-C2B6-41CE-9DF2-A68860F633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1285806"/>
              </p:ext>
            </p:extLst>
          </p:nvPr>
        </p:nvGraphicFramePr>
        <p:xfrm>
          <a:off x="1083789" y="665017"/>
          <a:ext cx="6130771" cy="7481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Объект 2">
            <a:extLst>
              <a:ext uri="{FF2B5EF4-FFF2-40B4-BE49-F238E27FC236}">
                <a16:creationId xmlns:a16="http://schemas.microsoft.com/office/drawing/2014/main" id="{3AA35A79-54B4-44CD-B20B-0F47DC4DB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3380"/>
            <a:ext cx="10515600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Verapamil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40mg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yarım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tablet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gündə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3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dəfə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əlavə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olundu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.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Xəstədə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təqib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müddətində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ağrı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şikayəti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olmadı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.</a:t>
            </a:r>
            <a:r>
              <a:rPr lang="az-Latn-AZ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Təkrar icra olunan EXO-KQ-də müsbət dinamika izlənildi.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İkincili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profilaktika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məqsədi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ilə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İCD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implantasiyası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tövsiyə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edildi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.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Pasient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İCD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implantasiyasında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imtina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edərək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evə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yazıldı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.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Pasientin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evə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yazıldıqdan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1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həftə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sonra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qəflətən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öldüyü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öyrənildi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. 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Palatino Linotype" panose="0204050205050503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6474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VIE-0001">
            <a:hlinkClick r:id="" action="ppaction://media"/>
            <a:extLst>
              <a:ext uri="{FF2B5EF4-FFF2-40B4-BE49-F238E27FC236}">
                <a16:creationId xmlns:a16="http://schemas.microsoft.com/office/drawing/2014/main" id="{CC84D597-B98F-4D75-A66E-9BEF1B8E5D6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t="4468"/>
          <a:stretch/>
        </p:blipFill>
        <p:spPr>
          <a:xfrm>
            <a:off x="577048" y="183677"/>
            <a:ext cx="4506057" cy="3228545"/>
          </a:xfrm>
          <a:prstGeom prst="rect">
            <a:avLst/>
          </a:prstGeom>
        </p:spPr>
      </p:pic>
      <p:pic>
        <p:nvPicPr>
          <p:cNvPr id="5" name="MOVIE-0005">
            <a:hlinkClick r:id="" action="ppaction://media"/>
            <a:extLst>
              <a:ext uri="{FF2B5EF4-FFF2-40B4-BE49-F238E27FC236}">
                <a16:creationId xmlns:a16="http://schemas.microsoft.com/office/drawing/2014/main" id="{AF13057E-B120-48FE-83DA-20AB4F3BDCC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t="4233"/>
          <a:stretch/>
        </p:blipFill>
        <p:spPr>
          <a:xfrm>
            <a:off x="6497732" y="200455"/>
            <a:ext cx="4754563" cy="3228545"/>
          </a:xfrm>
          <a:prstGeom prst="rect">
            <a:avLst/>
          </a:prstGeom>
        </p:spPr>
      </p:pic>
      <p:pic>
        <p:nvPicPr>
          <p:cNvPr id="6" name="MOVIE-0003">
            <a:hlinkClick r:id="" action="ppaction://media"/>
            <a:extLst>
              <a:ext uri="{FF2B5EF4-FFF2-40B4-BE49-F238E27FC236}">
                <a16:creationId xmlns:a16="http://schemas.microsoft.com/office/drawing/2014/main" id="{D5DE13BD-C307-4E12-B755-014943C61219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t="3697" b="1"/>
          <a:stretch/>
        </p:blipFill>
        <p:spPr>
          <a:xfrm>
            <a:off x="3462931" y="3619869"/>
            <a:ext cx="5095143" cy="295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9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6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92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0DE8847C-E73D-4A1D-83E8-BD75A9FB64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8484011"/>
              </p:ext>
            </p:extLst>
          </p:nvPr>
        </p:nvGraphicFramePr>
        <p:xfrm>
          <a:off x="2130639" y="585926"/>
          <a:ext cx="6924583" cy="7690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Объект 2">
            <a:extLst>
              <a:ext uri="{FF2B5EF4-FFF2-40B4-BE49-F238E27FC236}">
                <a16:creationId xmlns:a16="http://schemas.microsoft.com/office/drawing/2014/main" id="{CB99B81C-2138-4BA4-97F2-E1186CF67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 fontAlgn="base">
              <a:lnSpc>
                <a:spcPct val="150000"/>
              </a:lnSpc>
            </a:pPr>
            <a:r>
              <a:rPr lang="en-US" dirty="0">
                <a:latin typeface="Palatino Linotype" panose="02040502050505030304" pitchFamily="18" charset="0"/>
              </a:rPr>
              <a:t>Collet J-P, Thiele H, </a:t>
            </a:r>
            <a:r>
              <a:rPr lang="en-US" dirty="0" err="1">
                <a:latin typeface="Palatino Linotype" panose="02040502050505030304" pitchFamily="18" charset="0"/>
              </a:rPr>
              <a:t>Barbato</a:t>
            </a:r>
            <a:r>
              <a:rPr lang="en-US" dirty="0">
                <a:latin typeface="Palatino Linotype" panose="02040502050505030304" pitchFamily="18" charset="0"/>
              </a:rPr>
              <a:t> E, et al. 2020 ESC Guidelines for the management of acute coronary syndromes in patients presenting without persistent ST-segment elevation. </a:t>
            </a:r>
            <a:r>
              <a:rPr lang="en-US" i="1" dirty="0">
                <a:latin typeface="Palatino Linotype" panose="02040502050505030304" pitchFamily="18" charset="0"/>
              </a:rPr>
              <a:t>European Heart Journal</a:t>
            </a:r>
            <a:r>
              <a:rPr lang="en-US" dirty="0">
                <a:latin typeface="Palatino Linotype" panose="02040502050505030304" pitchFamily="18" charset="0"/>
              </a:rPr>
              <a:t>. Published online August 29, 2020.</a:t>
            </a:r>
          </a:p>
          <a:p>
            <a:pPr lvl="0" fontAlgn="base">
              <a:lnSpc>
                <a:spcPct val="150000"/>
              </a:lnSpc>
            </a:pPr>
            <a:r>
              <a:rPr lang="en-US" dirty="0">
                <a:latin typeface="Palatino Linotype" panose="02040502050505030304" pitchFamily="18" charset="0"/>
              </a:rPr>
              <a:t>Takagi Y, Yasuda S, </a:t>
            </a:r>
            <a:r>
              <a:rPr lang="en-US" dirty="0" err="1">
                <a:latin typeface="Palatino Linotype" panose="02040502050505030304" pitchFamily="18" charset="0"/>
              </a:rPr>
              <a:t>Tsunoda</a:t>
            </a:r>
            <a:r>
              <a:rPr lang="en-US" dirty="0">
                <a:latin typeface="Palatino Linotype" panose="02040502050505030304" pitchFamily="18" charset="0"/>
              </a:rPr>
              <a:t> R, et al. Clinical Characteristics and Long-Term Prognosis of Vasospastic Angina Patients Who Survived Out-of-Hospital Cardiac Arrest. Circulation: Arrhythmia and Electrophysiology. 2011;4:295–302</a:t>
            </a:r>
          </a:p>
          <a:p>
            <a:pPr lvl="0" fontAlgn="base">
              <a:lnSpc>
                <a:spcPct val="150000"/>
              </a:lnSpc>
            </a:pPr>
            <a:r>
              <a:rPr lang="en-US" dirty="0">
                <a:latin typeface="Palatino Linotype" panose="02040502050505030304" pitchFamily="18" charset="0"/>
              </a:rPr>
              <a:t>Wilson J, Melnychuk E, </a:t>
            </a:r>
            <a:r>
              <a:rPr lang="en-US" dirty="0" err="1">
                <a:latin typeface="Palatino Linotype" panose="02040502050505030304" pitchFamily="18" charset="0"/>
              </a:rPr>
              <a:t>Bernett</a:t>
            </a:r>
            <a:r>
              <a:rPr lang="en-US" dirty="0">
                <a:latin typeface="Palatino Linotype" panose="02040502050505030304" pitchFamily="18" charset="0"/>
              </a:rPr>
              <a:t> J. Ventricular Fibrillation Cardiac Arrest in Young Female from Diffuse Left Anterior Descending Coronary Vasospasm. Clin </a:t>
            </a:r>
            <a:r>
              <a:rPr lang="en-US" dirty="0" err="1">
                <a:latin typeface="Palatino Linotype" panose="02040502050505030304" pitchFamily="18" charset="0"/>
              </a:rPr>
              <a:t>Pract</a:t>
            </a:r>
            <a:r>
              <a:rPr lang="en-US" dirty="0">
                <a:latin typeface="Palatino Linotype" panose="02040502050505030304" pitchFamily="18" charset="0"/>
              </a:rPr>
              <a:t> Cases </a:t>
            </a:r>
            <a:r>
              <a:rPr lang="en-US" dirty="0" err="1">
                <a:latin typeface="Palatino Linotype" panose="02040502050505030304" pitchFamily="18" charset="0"/>
              </a:rPr>
              <a:t>Emerg</a:t>
            </a:r>
            <a:r>
              <a:rPr lang="en-US" dirty="0">
                <a:latin typeface="Palatino Linotype" panose="02040502050505030304" pitchFamily="18" charset="0"/>
              </a:rPr>
              <a:t> Med. 2019;3(4):395–397.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1717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7932E5CC-C021-42BE-8874-0FF1C48579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4170204"/>
              </p:ext>
            </p:extLst>
          </p:nvPr>
        </p:nvGraphicFramePr>
        <p:xfrm>
          <a:off x="2249751" y="391758"/>
          <a:ext cx="7329256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Объект 2">
            <a:extLst>
              <a:ext uri="{FF2B5EF4-FFF2-40B4-BE49-F238E27FC236}">
                <a16:creationId xmlns:a16="http://schemas.microsoft.com/office/drawing/2014/main" id="{97FDC608-3EC8-41E3-A2C3-76A150CCD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138" y="1576244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lvl="0" fontAlgn="base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dirty="0" err="1">
                <a:latin typeface="Palatino Linotype" panose="02040502050505030304" pitchFamily="18" charset="0"/>
              </a:rPr>
              <a:t>Koronar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arteriyada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əhəmiyyətli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darlıq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olmayan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pasientlərdə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bəzən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miokard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infarktının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seyri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daha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təhlükəli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ola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bilər</a:t>
            </a:r>
            <a:r>
              <a:rPr lang="ru-RU" dirty="0">
                <a:latin typeface="Palatino Linotype" panose="02040502050505030304" pitchFamily="18" charset="0"/>
              </a:rPr>
              <a:t>. </a:t>
            </a:r>
            <a:r>
              <a:rPr lang="ru-RU" dirty="0" err="1">
                <a:latin typeface="Palatino Linotype" panose="02040502050505030304" pitchFamily="18" charset="0"/>
              </a:rPr>
              <a:t>Bu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səbəbdən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bu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tip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pasientlər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də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xüsusi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təqib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tələb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edir</a:t>
            </a:r>
            <a:r>
              <a:rPr lang="ru-RU" dirty="0">
                <a:latin typeface="Palatino Linotype" panose="02040502050505030304" pitchFamily="18" charset="0"/>
              </a:rPr>
              <a:t>. </a:t>
            </a:r>
            <a:endParaRPr lang="en-US" dirty="0">
              <a:latin typeface="Palatino Linotype" panose="02040502050505030304" pitchFamily="18" charset="0"/>
            </a:endParaRPr>
          </a:p>
          <a:p>
            <a:pPr lvl="0" fontAlgn="base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dirty="0" err="1">
                <a:latin typeface="Palatino Linotype" panose="02040502050505030304" pitchFamily="18" charset="0"/>
              </a:rPr>
              <a:t>Koronar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vazospazm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adətən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stabil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stenokardiya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şəklində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təzahür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etsə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də</a:t>
            </a:r>
            <a:r>
              <a:rPr lang="ru-RU" dirty="0">
                <a:latin typeface="Palatino Linotype" panose="02040502050505030304" pitchFamily="18" charset="0"/>
              </a:rPr>
              <a:t>, </a:t>
            </a:r>
            <a:r>
              <a:rPr lang="ru-RU" dirty="0" err="1">
                <a:latin typeface="Palatino Linotype" panose="02040502050505030304" pitchFamily="18" charset="0"/>
              </a:rPr>
              <a:t>spazm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uzun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müddət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davam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edərsə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miokard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infarktı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ilə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nəticələnə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bilər</a:t>
            </a:r>
            <a:r>
              <a:rPr lang="ru-RU" dirty="0">
                <a:latin typeface="Palatino Linotype" panose="02040502050505030304" pitchFamily="18" charset="0"/>
              </a:rPr>
              <a:t>. </a:t>
            </a:r>
            <a:r>
              <a:rPr lang="ru-RU" dirty="0" err="1">
                <a:latin typeface="Palatino Linotype" panose="02040502050505030304" pitchFamily="18" charset="0"/>
              </a:rPr>
              <a:t>Bu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xəstələrdə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aritmik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fəsadlar</a:t>
            </a:r>
            <a:r>
              <a:rPr lang="ru-RU" dirty="0">
                <a:latin typeface="Palatino Linotype" panose="02040502050505030304" pitchFamily="18" charset="0"/>
              </a:rPr>
              <a:t>, </a:t>
            </a:r>
            <a:r>
              <a:rPr lang="ru-RU" dirty="0" err="1">
                <a:latin typeface="Palatino Linotype" panose="02040502050505030304" pitchFamily="18" charset="0"/>
              </a:rPr>
              <a:t>qəfləti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ölüm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riski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artmışdır</a:t>
            </a:r>
            <a:r>
              <a:rPr lang="ru-RU" dirty="0">
                <a:latin typeface="Palatino Linotype" panose="02040502050505030304" pitchFamily="18" charset="0"/>
              </a:rPr>
              <a:t>. </a:t>
            </a:r>
            <a:endParaRPr lang="az-Latn-AZ" dirty="0">
              <a:latin typeface="Palatino Linotype" panose="02040502050505030304" pitchFamily="18" charset="0"/>
            </a:endParaRPr>
          </a:p>
          <a:p>
            <a:pPr lvl="0" fontAlgn="base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dirty="0" err="1">
                <a:latin typeface="Palatino Linotype" panose="02040502050505030304" pitchFamily="18" charset="0"/>
              </a:rPr>
              <a:t>Medikamentoz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müalicə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ilə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birlikdə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bəzi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xəstələrdə</a:t>
            </a:r>
            <a:r>
              <a:rPr lang="ru-RU" dirty="0">
                <a:latin typeface="Palatino Linotype" panose="02040502050505030304" pitchFamily="18" charset="0"/>
              </a:rPr>
              <a:t> ICD </a:t>
            </a:r>
            <a:r>
              <a:rPr lang="ru-RU" dirty="0" err="1">
                <a:latin typeface="Palatino Linotype" panose="02040502050505030304" pitchFamily="18" charset="0"/>
              </a:rPr>
              <a:t>və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ya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kardiostimulator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implantasiyasına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ehtiyac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err="1">
                <a:latin typeface="Palatino Linotype" panose="02040502050505030304" pitchFamily="18" charset="0"/>
              </a:rPr>
              <a:t>var</a:t>
            </a:r>
            <a:r>
              <a:rPr lang="ru-RU" dirty="0">
                <a:latin typeface="Palatino Linotype" panose="02040502050505030304" pitchFamily="18" charset="0"/>
              </a:rPr>
              <a:t>. </a:t>
            </a:r>
            <a:endParaRPr lang="en-US" dirty="0">
              <a:latin typeface="Palatino Linotype" panose="0204050205050503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4992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80CF3622-3F2F-4ED6-8048-3BA7D7DC68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7086678"/>
              </p:ext>
            </p:extLst>
          </p:nvPr>
        </p:nvGraphicFramePr>
        <p:xfrm>
          <a:off x="1188708" y="542518"/>
          <a:ext cx="2044944" cy="754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Объект 2">
            <a:extLst>
              <a:ext uri="{FF2B5EF4-FFF2-40B4-BE49-F238E27FC236}">
                <a16:creationId xmlns:a16="http://schemas.microsoft.com/office/drawing/2014/main" id="{46ACF325-FA94-4695-832C-E914DBA10B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dirty="0">
                <a:latin typeface="Palatino Linotype" panose="02040502050505030304" pitchFamily="18" charset="0"/>
              </a:rPr>
              <a:t>PS </a:t>
            </a:r>
            <a:r>
              <a:rPr lang="az-Latn-AZ" dirty="0">
                <a:latin typeface="Palatino Linotype" panose="02040502050505030304" pitchFamily="18" charset="0"/>
              </a:rPr>
              <a:t>sakitlikdə döş qəfəsində ağrı və EKQ-də ST seqment elevasiyası ilə xarakterizə olunan angina tipidir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az-Latn-AZ" dirty="0">
                <a:latin typeface="Palatino Linotype" panose="02040502050505030304" pitchFamily="18" charset="0"/>
              </a:rPr>
              <a:t>Koronar spazma bağlıdır və bunun səbəbi tam olaraq bəlli deyildir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az-Latn-AZ" dirty="0">
                <a:latin typeface="Palatino Linotype" panose="02040502050505030304" pitchFamily="18" charset="0"/>
              </a:rPr>
              <a:t>Koronar vazokonstriktor və vazodilatator faktorlar arasında balansın pozulması </a:t>
            </a:r>
            <a:endParaRPr lang="en-US" dirty="0">
              <a:latin typeface="Palatino Linotype" panose="0204050205050503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181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6776F493-38D5-46A9-A9D4-E5FD8433AD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5399163"/>
              </p:ext>
            </p:extLst>
          </p:nvPr>
        </p:nvGraphicFramePr>
        <p:xfrm>
          <a:off x="1008815" y="581417"/>
          <a:ext cx="3322118" cy="6073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Объект 2">
            <a:extLst>
              <a:ext uri="{FF2B5EF4-FFF2-40B4-BE49-F238E27FC236}">
                <a16:creationId xmlns:a16="http://schemas.microsoft.com/office/drawing/2014/main" id="{5DB24CF0-5C4F-4553-BBBD-DF58A9879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199920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>
                <a:latin typeface="Palatino Linotype" panose="02040502050505030304" pitchFamily="18" charset="0"/>
              </a:rPr>
              <a:t>64 </a:t>
            </a:r>
            <a:r>
              <a:rPr lang="en-US" dirty="0" err="1">
                <a:latin typeface="Palatino Linotype" panose="02040502050505030304" pitchFamily="18" charset="0"/>
              </a:rPr>
              <a:t>yaşlı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kişi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pasient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>
                <a:latin typeface="Palatino Linotype" panose="02040502050505030304" pitchFamily="18" charset="0"/>
              </a:rPr>
              <a:t>1 </a:t>
            </a:r>
            <a:r>
              <a:rPr lang="en-US" dirty="0" err="1">
                <a:latin typeface="Palatino Linotype" panose="02040502050505030304" pitchFamily="18" charset="0"/>
              </a:rPr>
              <a:t>gün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əvvəl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döş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sümüyü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arxasında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sıxıcı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ağrı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şika</a:t>
            </a:r>
            <a:r>
              <a:rPr lang="az-Latn-AZ" dirty="0">
                <a:latin typeface="Palatino Linotype" panose="02040502050505030304" pitchFamily="18" charset="0"/>
              </a:rPr>
              <a:t>yəti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>
                <a:latin typeface="Palatino Linotype" panose="02040502050505030304" pitchFamily="18" charset="0"/>
              </a:rPr>
              <a:t>EKQ </a:t>
            </a:r>
            <a:r>
              <a:rPr lang="en-US" dirty="0" err="1">
                <a:latin typeface="Palatino Linotype" panose="02040502050505030304" pitchFamily="18" charset="0"/>
              </a:rPr>
              <a:t>və</a:t>
            </a:r>
            <a:r>
              <a:rPr lang="en-US" dirty="0">
                <a:latin typeface="Palatino Linotype" panose="02040502050505030304" pitchFamily="18" charset="0"/>
              </a:rPr>
              <a:t> EXO</a:t>
            </a:r>
            <a:r>
              <a:rPr lang="az-Latn-AZ" dirty="0">
                <a:latin typeface="Palatino Linotype" panose="02040502050505030304" pitchFamily="18" charset="0"/>
              </a:rPr>
              <a:t>-KQ</a:t>
            </a:r>
            <a:r>
              <a:rPr lang="en-US" dirty="0">
                <a:latin typeface="Palatino Linotype" panose="02040502050505030304" pitchFamily="18" charset="0"/>
              </a:rPr>
              <a:t> normal </a:t>
            </a:r>
            <a:r>
              <a:rPr lang="en-US" dirty="0" err="1">
                <a:latin typeface="Palatino Linotype" panose="02040502050505030304" pitchFamily="18" charset="0"/>
              </a:rPr>
              <a:t>və</a:t>
            </a:r>
            <a:r>
              <a:rPr lang="en-US" dirty="0">
                <a:latin typeface="Palatino Linotype" panose="02040502050505030304" pitchFamily="18" charset="0"/>
              </a:rPr>
              <a:t> Troponin İ -0.6 ng/m</a:t>
            </a:r>
            <a:r>
              <a:rPr lang="az-Latn-AZ" dirty="0">
                <a:latin typeface="Palatino Linotype" panose="02040502050505030304" pitchFamily="18" charset="0"/>
              </a:rPr>
              <a:t>l</a:t>
            </a:r>
            <a:endParaRPr lang="en-US" dirty="0">
              <a:latin typeface="Palatino Linotype" panose="0204050205050503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latin typeface="Palatino Linotype" panose="02040502050505030304" pitchFamily="18" charset="0"/>
              </a:rPr>
              <a:t>( </a:t>
            </a:r>
            <a:r>
              <a:rPr lang="en-US" dirty="0" err="1">
                <a:latin typeface="Palatino Linotype" panose="02040502050505030304" pitchFamily="18" charset="0"/>
              </a:rPr>
              <a:t>referans</a:t>
            </a:r>
            <a:r>
              <a:rPr lang="en-US" dirty="0">
                <a:latin typeface="Palatino Linotype" panose="02040502050505030304" pitchFamily="18" charset="0"/>
              </a:rPr>
              <a:t> &lt; 0,16 ng/m</a:t>
            </a:r>
            <a:r>
              <a:rPr lang="az-Latn-AZ" dirty="0">
                <a:latin typeface="Palatino Linotype" panose="02040502050505030304" pitchFamily="18" charset="0"/>
              </a:rPr>
              <a:t>l</a:t>
            </a:r>
            <a:r>
              <a:rPr lang="en-US" dirty="0">
                <a:latin typeface="Palatino Linotype" panose="02040502050505030304" pitchFamily="18" charset="0"/>
              </a:rPr>
              <a:t>)</a:t>
            </a:r>
            <a:endParaRPr lang="az-Latn-AZ" dirty="0">
              <a:latin typeface="Palatino Linotype" panose="0204050205050503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az-Latn-AZ" dirty="0">
                <a:latin typeface="Palatino Linotype" panose="02040502050505030304" pitchFamily="18" charset="0"/>
              </a:rPr>
              <a:t>Koronar </a:t>
            </a:r>
            <a:r>
              <a:rPr lang="en-US" dirty="0" err="1">
                <a:latin typeface="Palatino Linotype" panose="02040502050505030304" pitchFamily="18" charset="0"/>
              </a:rPr>
              <a:t>angioqrafiya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tövsiyə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edilmiş</a:t>
            </a:r>
            <a:r>
              <a:rPr lang="az-Latn-AZ" dirty="0">
                <a:latin typeface="Palatino Linotype" panose="02040502050505030304" pitchFamily="18" charset="0"/>
              </a:rPr>
              <a:t>, lakin p</a:t>
            </a:r>
            <a:r>
              <a:rPr lang="en-US" dirty="0" err="1">
                <a:latin typeface="Palatino Linotype" panose="02040502050505030304" pitchFamily="18" charset="0"/>
              </a:rPr>
              <a:t>asient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müayinədən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imtina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etmişdir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7382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6B786064-723A-42CF-AE44-D503C1C0BB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6776227"/>
              </p:ext>
            </p:extLst>
          </p:nvPr>
        </p:nvGraphicFramePr>
        <p:xfrm>
          <a:off x="669524" y="426140"/>
          <a:ext cx="6299447" cy="596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Объект 2">
            <a:extLst>
              <a:ext uri="{FF2B5EF4-FFF2-40B4-BE49-F238E27FC236}">
                <a16:creationId xmlns:a16="http://schemas.microsoft.com/office/drawing/2014/main" id="{3283F5EA-FD88-4959-9BA3-7102382CF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524" y="1690688"/>
            <a:ext cx="10515600" cy="3700093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err="1">
                <a:latin typeface="Palatino Linotype" panose="02040502050505030304" pitchFamily="18" charset="0"/>
              </a:rPr>
              <a:t>Səhər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saatlarında</a:t>
            </a:r>
            <a:r>
              <a:rPr lang="az-Latn-AZ" dirty="0">
                <a:latin typeface="Palatino Linotype" panose="02040502050505030304" pitchFamily="18" charset="0"/>
              </a:rPr>
              <a:t> pasientin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ağrı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şikayəti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təkrarlan</a:t>
            </a:r>
            <a:r>
              <a:rPr lang="az-Latn-AZ" dirty="0">
                <a:latin typeface="Palatino Linotype" panose="02040502050505030304" pitchFamily="18" charset="0"/>
              </a:rPr>
              <a:t>mış,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az-Latn-AZ" dirty="0">
                <a:latin typeface="Palatino Linotype" panose="02040502050505030304" pitchFamily="18" charset="0"/>
              </a:rPr>
              <a:t>TTY </a:t>
            </a:r>
            <a:r>
              <a:rPr lang="en-US" dirty="0" err="1">
                <a:latin typeface="Palatino Linotype" panose="02040502050505030304" pitchFamily="18" charset="0"/>
              </a:rPr>
              <a:t>briqadası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tərəfindən</a:t>
            </a:r>
            <a:r>
              <a:rPr lang="en-US" dirty="0">
                <a:latin typeface="Palatino Linotype" panose="02040502050505030304" pitchFamily="18" charset="0"/>
              </a:rPr>
              <a:t> EKQ-</a:t>
            </a:r>
            <a:r>
              <a:rPr lang="en-US" dirty="0" err="1">
                <a:latin typeface="Palatino Linotype" panose="02040502050505030304" pitchFamily="18" charset="0"/>
              </a:rPr>
              <a:t>də</a:t>
            </a:r>
            <a:r>
              <a:rPr lang="en-US" dirty="0">
                <a:latin typeface="Palatino Linotype" panose="02040502050505030304" pitchFamily="18" charset="0"/>
              </a:rPr>
              <a:t> ST </a:t>
            </a:r>
            <a:r>
              <a:rPr lang="en-US" dirty="0" err="1">
                <a:latin typeface="Palatino Linotype" panose="02040502050505030304" pitchFamily="18" charset="0"/>
              </a:rPr>
              <a:t>elevasiyalı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miokard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infarktı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aşkarlanmış</a:t>
            </a:r>
            <a:r>
              <a:rPr lang="az-Latn-AZ" dirty="0">
                <a:latin typeface="Palatino Linotype" panose="02040502050505030304" pitchFamily="18" charset="0"/>
              </a:rPr>
              <a:t>dır.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endParaRPr lang="az-Latn-AZ" dirty="0">
              <a:latin typeface="Palatino Linotype" panose="0204050205050503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az-Latn-AZ" dirty="0">
                <a:latin typeface="Palatino Linotype" panose="02040502050505030304" pitchFamily="18" charset="0"/>
              </a:rPr>
              <a:t>Pasient </a:t>
            </a:r>
            <a:r>
              <a:rPr lang="en-US" dirty="0" err="1">
                <a:latin typeface="Palatino Linotype" panose="02040502050505030304" pitchFamily="18" charset="0"/>
              </a:rPr>
              <a:t>hospitalizasiya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edilmiş</a:t>
            </a:r>
            <a:r>
              <a:rPr lang="az-Latn-AZ" dirty="0">
                <a:latin typeface="Palatino Linotype" panose="02040502050505030304" pitchFamily="18" charset="0"/>
              </a:rPr>
              <a:t> və </a:t>
            </a:r>
            <a:r>
              <a:rPr lang="en-US" dirty="0" err="1">
                <a:latin typeface="Palatino Linotype" panose="02040502050505030304" pitchFamily="18" charset="0"/>
              </a:rPr>
              <a:t>qəflətən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mədəcik</a:t>
            </a:r>
            <a:r>
              <a:rPr lang="en-US" b="1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fibrilyasiyası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aşkarlanmış</a:t>
            </a:r>
            <a:r>
              <a:rPr lang="az-Latn-AZ" dirty="0">
                <a:latin typeface="Palatino Linotype" panose="02040502050505030304" pitchFamily="18" charset="0"/>
              </a:rPr>
              <a:t>,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az-Latn-AZ" dirty="0">
                <a:latin typeface="Palatino Linotype" panose="02040502050505030304" pitchFamily="18" charset="0"/>
              </a:rPr>
              <a:t>u</a:t>
            </a:r>
            <a:r>
              <a:rPr lang="en-US" dirty="0" err="1">
                <a:latin typeface="Palatino Linotype" panose="02040502050505030304" pitchFamily="18" charset="0"/>
              </a:rPr>
              <a:t>ğurlu</a:t>
            </a:r>
            <a:r>
              <a:rPr lang="az-Latn-AZ" dirty="0">
                <a:latin typeface="Palatino Linotype" panose="02040502050505030304" pitchFamily="18" charset="0"/>
              </a:rPr>
              <a:t> CPR-dan </a:t>
            </a:r>
            <a:r>
              <a:rPr lang="en-US" dirty="0" err="1">
                <a:latin typeface="Palatino Linotype" panose="02040502050505030304" pitchFamily="18" charset="0"/>
              </a:rPr>
              <a:t>sonra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koronar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angioqrafiya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az-Latn-AZ" dirty="0">
                <a:latin typeface="Palatino Linotype" panose="02040502050505030304" pitchFamily="18" charset="0"/>
              </a:rPr>
              <a:t>üçün mərkəzimizə qəbul </a:t>
            </a:r>
            <a:r>
              <a:rPr lang="en-US" dirty="0" err="1">
                <a:latin typeface="Palatino Linotype" panose="02040502050505030304" pitchFamily="18" charset="0"/>
              </a:rPr>
              <a:t>olunmuşdur</a:t>
            </a:r>
            <a:r>
              <a:rPr lang="en-US" dirty="0">
                <a:latin typeface="Palatino Linotype" panose="02040502050505030304" pitchFamily="18" charset="0"/>
              </a:rPr>
              <a:t>. 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1933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C43FBABF-5091-403F-81A8-53D96A8E5E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58376"/>
              </p:ext>
            </p:extLst>
          </p:nvPr>
        </p:nvGraphicFramePr>
        <p:xfrm>
          <a:off x="838200" y="332510"/>
          <a:ext cx="5670032" cy="714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764569" y="4612035"/>
            <a:ext cx="8478779" cy="1655762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az-Latn-AZ" dirty="0"/>
              <a:t>EKQ-də sinus ritmi, V2-V5 aparmalarında ST seqment elevasiyası</a:t>
            </a:r>
          </a:p>
          <a:p>
            <a:pPr marL="342900" lvl="1" indent="-342900" algn="l">
              <a:spcBef>
                <a:spcPts val="1000"/>
              </a:spcBef>
              <a:buFont typeface="Wingdings" panose="05000000000000000000" pitchFamily="2" charset="2"/>
              <a:buChar char="v"/>
            </a:pPr>
            <a:r>
              <a:rPr lang="az-Latn-AZ" dirty="0"/>
              <a:t>Tropinin İ- 46.84 ng/ml      </a:t>
            </a:r>
          </a:p>
          <a:p>
            <a:pPr marL="342900" lvl="1" indent="-342900" algn="l">
              <a:spcBef>
                <a:spcPts val="1000"/>
              </a:spcBef>
              <a:buFont typeface="Wingdings" panose="05000000000000000000" pitchFamily="2" charset="2"/>
              <a:buChar char="v"/>
            </a:pPr>
            <a:r>
              <a:rPr lang="az-Latn-AZ" dirty="0"/>
              <a:t>EXO-KQ-də LVEF-30%, sol mədəcik antrior divarın mid və bazal, anterior septumun mid, inferior septumun bazal və mid, lateral divarın apikal seqmenti və apeksdə ağır hipokineziya                                            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v"/>
            </a:pPr>
            <a:endParaRPr lang="az-Latn-AZ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3B083EA-D053-4AB1-ABF2-67FBEFDE106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7"/>
          <a:stretch>
            <a:fillRect/>
          </a:stretch>
        </p:blipFill>
        <p:spPr>
          <a:xfrm>
            <a:off x="961766" y="1161588"/>
            <a:ext cx="5422900" cy="3160713"/>
          </a:xfrm>
          <a:prstGeom prst="rect">
            <a:avLst/>
          </a:prstGeom>
        </p:spPr>
      </p:pic>
      <p:sp>
        <p:nvSpPr>
          <p:cNvPr id="2" name="AutoShape 2" descr="blob:https://web.whatsapp.com/97fa439c-4070-41be-a744-4a5455cf46a0"/>
          <p:cNvSpPr>
            <a:spLocks noChangeAspect="1" noChangeArrowheads="1"/>
          </p:cNvSpPr>
          <p:nvPr/>
        </p:nvSpPr>
        <p:spPr bwMode="auto">
          <a:xfrm flipV="1">
            <a:off x="838200" y="5222789"/>
            <a:ext cx="9329247" cy="104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blob:https://web.whatsapp.com/97fa439c-4070-41be-a744-4a5455cf46a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91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2-12-07 at 16.28.00 (2)">
            <a:hlinkClick r:id="" action="ppaction://media"/>
            <a:extLst>
              <a:ext uri="{FF2B5EF4-FFF2-40B4-BE49-F238E27FC236}">
                <a16:creationId xmlns:a16="http://schemas.microsoft.com/office/drawing/2014/main" id="{8B742BE8-74A4-4A53-9289-4A161C08299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6326" y="1106534"/>
            <a:ext cx="3228939" cy="4351338"/>
          </a:xfrm>
          <a:prstGeom prst="rect">
            <a:avLst/>
          </a:prstGeom>
        </p:spPr>
      </p:pic>
      <p:pic>
        <p:nvPicPr>
          <p:cNvPr id="6" name="WhatsApp Video 2022-12-07 at 16.28.00">
            <a:hlinkClick r:id="" action="ppaction://media"/>
            <a:extLst>
              <a:ext uri="{FF2B5EF4-FFF2-40B4-BE49-F238E27FC236}">
                <a16:creationId xmlns:a16="http://schemas.microsoft.com/office/drawing/2014/main" id="{F6590952-F736-494C-A4D7-82B52E8D283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81849" y="1023407"/>
            <a:ext cx="401808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8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41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OVIE-0002">
            <a:hlinkClick r:id="" action="ppaction://media"/>
            <a:extLst>
              <a:ext uri="{FF2B5EF4-FFF2-40B4-BE49-F238E27FC236}">
                <a16:creationId xmlns:a16="http://schemas.microsoft.com/office/drawing/2014/main" id="{05C20F8D-64B3-4804-B2D6-C6BBE929414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3942"/>
          <a:stretch/>
        </p:blipFill>
        <p:spPr>
          <a:xfrm>
            <a:off x="796730" y="1253331"/>
            <a:ext cx="4529906" cy="4351338"/>
          </a:xfrm>
          <a:prstGeom prst="rect">
            <a:avLst/>
          </a:prstGeom>
        </p:spPr>
      </p:pic>
      <p:pic>
        <p:nvPicPr>
          <p:cNvPr id="6" name="MOVIE-0006">
            <a:hlinkClick r:id="" action="ppaction://media"/>
            <a:extLst>
              <a:ext uri="{FF2B5EF4-FFF2-40B4-BE49-F238E27FC236}">
                <a16:creationId xmlns:a16="http://schemas.microsoft.com/office/drawing/2014/main" id="{6C973FF5-6C9A-4BD9-B1B9-1F94EBB04DD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t="4232"/>
          <a:stretch/>
        </p:blipFill>
        <p:spPr>
          <a:xfrm>
            <a:off x="6370074" y="1253331"/>
            <a:ext cx="470144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6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99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EC23BFE-1987-419C-878B-DAE4BFCA6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451" y="1285297"/>
            <a:ext cx="10515600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az-Latn-AZ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P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asientə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MİNOCA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diaqnozu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qoyuldu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,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müvafiq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müalicə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başlandı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və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yaxın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hemodinamik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monitorinq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ilə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təqibə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alındı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.</a:t>
            </a:r>
            <a:endParaRPr lang="az-Latn-AZ" dirty="0">
              <a:solidFill>
                <a:prstClr val="black">
                  <a:lumMod val="75000"/>
                  <a:lumOff val="25000"/>
                </a:prstClr>
              </a:solidFill>
              <a:latin typeface="Palatino Linotype" panose="0204050205050503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Pasientdə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səhər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saatlarında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qəflətən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anginoz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ağrı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və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soyuq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tərləmə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şikayəti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yarandı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Palatino Linotype" panose="02040502050505030304" pitchFamily="18" charset="0"/>
              </a:rPr>
              <a:t>. </a:t>
            </a:r>
            <a:endParaRPr lang="en-US" dirty="0">
              <a:latin typeface="Palatino Linotype" panose="0204050205050503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5682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437384520"/>
              </p:ext>
            </p:extLst>
          </p:nvPr>
        </p:nvGraphicFramePr>
        <p:xfrm>
          <a:off x="439189" y="409312"/>
          <a:ext cx="8012353" cy="806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Subtitle 12"/>
          <p:cNvSpPr>
            <a:spLocks noGrp="1"/>
          </p:cNvSpPr>
          <p:nvPr>
            <p:ph type="subTitle" idx="1"/>
          </p:nvPr>
        </p:nvSpPr>
        <p:spPr>
          <a:xfrm>
            <a:off x="343592" y="5419897"/>
            <a:ext cx="9141229" cy="1047404"/>
          </a:xfrm>
        </p:spPr>
        <p:txBody>
          <a:bodyPr>
            <a:normAutofit fontScale="92500" lnSpcReduction="10000"/>
          </a:bodyPr>
          <a:lstStyle/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az-Latn-AZ" dirty="0"/>
              <a:t>EKQ-də DI, aVL, V1-V6 aparmalrında ST seqment elevasiyası, II, III, aVF aparmalarında ST seqment depressiyası izlənildi.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az-Latn-AZ" dirty="0"/>
              <a:t>İntravenoz Nitrat və Morfin sonrası şikayətlərdə azalama qeyd edildi.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7"/>
          <a:stretch>
            <a:fillRect/>
          </a:stretch>
        </p:blipFill>
        <p:spPr>
          <a:xfrm>
            <a:off x="439189" y="1274732"/>
            <a:ext cx="740092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628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</TotalTime>
  <Words>546</Words>
  <Application>Microsoft Office PowerPoint</Application>
  <PresentationFormat>Widescreen</PresentationFormat>
  <Paragraphs>41</Paragraphs>
  <Slides>15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Palatino Linotype</vt:lpstr>
      <vt:lpstr>Times New Roman</vt:lpstr>
      <vt:lpstr>Wingdings</vt:lpstr>
      <vt:lpstr>Office Theme</vt:lpstr>
      <vt:lpstr> Miokard infarktı, mədəcik fibrilyasiyası və qəfləti ürək ölümü ilə nəticələnən Prinsmetal stenokardiya.     Məruzəçi: Namazova Ülviyyə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Təkrar çəkilən EKQ-də ST seqment elevasiyasında enmə müşahidə edildi.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Miokard infarktı, mədəcik fibrilyasiyası və qəfləti ürək ölümü ilə nəticələnən Prinsmetal stenokardiyası.     Məruzəçi: Namazova Ülviyyə</dc:title>
  <dc:creator>ACER</dc:creator>
  <cp:lastModifiedBy>User</cp:lastModifiedBy>
  <cp:revision>37</cp:revision>
  <dcterms:created xsi:type="dcterms:W3CDTF">2022-12-10T03:21:18Z</dcterms:created>
  <dcterms:modified xsi:type="dcterms:W3CDTF">2022-12-10T12:44:46Z</dcterms:modified>
</cp:coreProperties>
</file>